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5" r:id="rId3"/>
    <p:sldId id="267" r:id="rId4"/>
    <p:sldId id="268" r:id="rId5"/>
  </p:sldIdLst>
  <p:sldSz cx="6858000" cy="9144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>
      <p:cViewPr varScale="1">
        <p:scale>
          <a:sx n="63" d="100"/>
          <a:sy n="63" d="100"/>
        </p:scale>
        <p:origin x="2702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7C88918-9C54-44E3-A530-97893D207330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D66A667-E01E-4A54-9A6D-A3C4AAF54E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4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8221-403E-4282-8C59-9953E41C1293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94CF-8C8E-4CE9-9CFA-F789F1193A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D353-23B3-4417-BE71-FFF99328E0FF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65E8-31CE-4DA8-B99E-97A8100C78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1349-9013-420D-94CB-AF0FDDDEEB77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4757-219D-4D54-BAFF-0EFF233846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4691-BDAA-4F83-BC49-E6EBFA50B3A8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74EA-652F-4559-8F16-A45557757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A346-BF3D-4AEE-B979-200E91ECEA6D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EE79-B39C-4DC0-9630-48AEA71E9E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3341-DDF4-47A3-AA87-61A54FD41F02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D31D7-AC97-4CE1-8BDF-217EBE0BF8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0F54E-B2DC-47CD-A31F-9F9897001EB6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7253-F01B-4183-A14F-EC97C27090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4C45-1CBE-463A-8F08-EC251470357C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FD95C-1A57-4A97-9842-85D7C81702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4903-9D71-491A-ACC5-6AFEAB8C84F2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5572-D093-49E7-8139-4FF707F296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pic>
        <p:nvPicPr>
          <p:cNvPr id="5" name="Picture 24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949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EEDD-3CE3-4089-9991-8E7914A5131C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F2CA-8B95-461F-A481-39D14F8311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0ABF-3007-45DF-B636-3AC8E75C4460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F38B4-D08A-4D0A-95EA-EE116FD2A8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D32898-2EE3-418B-BAFF-B075915E023A}" type="datetimeFigureOut">
              <a:rPr lang="ko-KR" altLang="en-US"/>
              <a:pPr>
                <a:defRPr/>
              </a:pPr>
              <a:t>2023-04-17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3C22919-A072-4BC5-85ED-63950BF9F5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472321"/>
              </p:ext>
            </p:extLst>
          </p:nvPr>
        </p:nvGraphicFramePr>
        <p:xfrm>
          <a:off x="192402" y="6449781"/>
          <a:ext cx="6476952" cy="1085975"/>
        </p:xfrm>
        <a:graphic>
          <a:graphicData uri="http://schemas.openxmlformats.org/drawingml/2006/table">
            <a:tbl>
              <a:tblPr/>
              <a:tblGrid>
                <a:gridCol w="2374510">
                  <a:extLst>
                    <a:ext uri="{9D8B030D-6E8A-4147-A177-3AD203B41FA5}">
                      <a16:colId xmlns:a16="http://schemas.microsoft.com/office/drawing/2014/main" val="4182977067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155125818"/>
                    </a:ext>
                  </a:extLst>
                </a:gridCol>
                <a:gridCol w="1622026">
                  <a:extLst>
                    <a:ext uri="{9D8B030D-6E8A-4147-A177-3AD203B41FA5}">
                      <a16:colId xmlns:a16="http://schemas.microsoft.com/office/drawing/2014/main" val="3560352140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396069909"/>
                    </a:ext>
                  </a:extLst>
                </a:gridCol>
              </a:tblGrid>
              <a:tr h="31705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자격증명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시행처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1586"/>
                  </a:ext>
                </a:extLst>
              </a:tr>
              <a:tr h="252508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80749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95003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7626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-28427" y="7611036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외국어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427" y="6190901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</a:t>
            </a:r>
            <a:r>
              <a:rPr lang="ko-KR" altLang="en-US" sz="1100" b="1" dirty="0" err="1" smtClean="0">
                <a:latin typeface="+mj-ea"/>
                <a:ea typeface="+mj-ea"/>
              </a:rPr>
              <a:t>자격사항</a:t>
            </a:r>
            <a:r>
              <a:rPr lang="ko-KR" altLang="en-US" sz="1100" b="1" dirty="0" smtClean="0">
                <a:latin typeface="+mj-ea"/>
                <a:ea typeface="+mj-ea"/>
              </a:rPr>
              <a:t>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 </a:t>
            </a:r>
            <a:r>
              <a:rPr lang="en-US" altLang="ko-KR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– </a:t>
            </a:r>
            <a:r>
              <a:rPr lang="ko-KR" altLang="en-US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직무관련자격만 기입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66323"/>
              </p:ext>
            </p:extLst>
          </p:nvPr>
        </p:nvGraphicFramePr>
        <p:xfrm>
          <a:off x="185958" y="7872646"/>
          <a:ext cx="6483397" cy="979768"/>
        </p:xfrm>
        <a:graphic>
          <a:graphicData uri="http://schemas.openxmlformats.org/drawingml/2006/table">
            <a:tbl>
              <a:tblPr/>
              <a:tblGrid>
                <a:gridCol w="1194310">
                  <a:extLst>
                    <a:ext uri="{9D8B030D-6E8A-4147-A177-3AD203B41FA5}">
                      <a16:colId xmlns:a16="http://schemas.microsoft.com/office/drawing/2014/main" val="3010907439"/>
                    </a:ext>
                  </a:extLst>
                </a:gridCol>
                <a:gridCol w="1706157">
                  <a:extLst>
                    <a:ext uri="{9D8B030D-6E8A-4147-A177-3AD203B41FA5}">
                      <a16:colId xmlns:a16="http://schemas.microsoft.com/office/drawing/2014/main" val="182698210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53765965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47520101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173684961"/>
                    </a:ext>
                  </a:extLst>
                </a:gridCol>
              </a:tblGrid>
              <a:tr h="24494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시험명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점수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53496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64218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03994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62679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-28427" y="971600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기본사항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8616"/>
              </p:ext>
            </p:extLst>
          </p:nvPr>
        </p:nvGraphicFramePr>
        <p:xfrm>
          <a:off x="185958" y="1236334"/>
          <a:ext cx="6483402" cy="1408712"/>
        </p:xfrm>
        <a:graphic>
          <a:graphicData uri="http://schemas.openxmlformats.org/drawingml/2006/table">
            <a:tbl>
              <a:tblPr/>
              <a:tblGrid>
                <a:gridCol w="1080567">
                  <a:extLst>
                    <a:ext uri="{9D8B030D-6E8A-4147-A177-3AD203B41FA5}">
                      <a16:colId xmlns:a16="http://schemas.microsoft.com/office/drawing/2014/main" val="1670668560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129297635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67480461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20099603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842123934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6252794"/>
                    </a:ext>
                  </a:extLst>
                </a:gridCol>
              </a:tblGrid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yy.mm.dd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96127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지원분야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보훈여부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08090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 </a:t>
                      </a:r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입사가능시기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754911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72204"/>
                  </a:ext>
                </a:extLst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029915"/>
              </p:ext>
            </p:extLst>
          </p:nvPr>
        </p:nvGraphicFramePr>
        <p:xfrm>
          <a:off x="188641" y="2961400"/>
          <a:ext cx="6480719" cy="2160242"/>
        </p:xfrm>
        <a:graphic>
          <a:graphicData uri="http://schemas.openxmlformats.org/drawingml/2006/table">
            <a:tbl>
              <a:tblPr/>
              <a:tblGrid>
                <a:gridCol w="816719">
                  <a:extLst>
                    <a:ext uri="{9D8B030D-6E8A-4147-A177-3AD203B41FA5}">
                      <a16:colId xmlns:a16="http://schemas.microsoft.com/office/drawing/2014/main" val="2561665357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4262909320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3931595687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4220354235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242300270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2637855023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3110137764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651320301"/>
                    </a:ext>
                  </a:extLst>
                </a:gridCol>
              </a:tblGrid>
              <a:tr h="523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입학월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b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b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학교명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전공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평점 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(4.5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</a:t>
                      </a: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4826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고등학교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12460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전문학사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77063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대학교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학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9382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석사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7727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5255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-28427" y="2699792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학력사항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28427" y="522007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smtClean="0">
                <a:latin typeface="+mj-ea"/>
                <a:ea typeface="+mj-ea"/>
              </a:rPr>
              <a:t>□ 병역사항 </a:t>
            </a:r>
            <a:r>
              <a:rPr lang="en-US" altLang="ko-KR" sz="1100" b="1" smtClean="0">
                <a:latin typeface="+mj-ea"/>
                <a:ea typeface="+mj-ea"/>
              </a:rPr>
              <a:t>(</a:t>
            </a:r>
            <a:r>
              <a:rPr lang="ko-KR" altLang="en-US" sz="1100" b="1" smtClean="0">
                <a:latin typeface="+mj-ea"/>
                <a:ea typeface="+mj-ea"/>
              </a:rPr>
              <a:t>해당자에 한함</a:t>
            </a:r>
            <a:r>
              <a:rPr lang="en-US" altLang="ko-KR" sz="1100" b="1" smtClean="0"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54398"/>
              </p:ext>
            </p:extLst>
          </p:nvPr>
        </p:nvGraphicFramePr>
        <p:xfrm>
          <a:off x="185957" y="5487894"/>
          <a:ext cx="6483405" cy="562232"/>
        </p:xfrm>
        <a:graphic>
          <a:graphicData uri="http://schemas.openxmlformats.org/drawingml/2006/table">
            <a:tbl>
              <a:tblPr/>
              <a:tblGrid>
                <a:gridCol w="1355621">
                  <a:extLst>
                    <a:ext uri="{9D8B030D-6E8A-4147-A177-3AD203B41FA5}">
                      <a16:colId xmlns:a16="http://schemas.microsoft.com/office/drawing/2014/main" val="502010764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744095891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094002720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1019054458"/>
                    </a:ext>
                  </a:extLst>
                </a:gridCol>
                <a:gridCol w="1451890">
                  <a:extLst>
                    <a:ext uri="{9D8B030D-6E8A-4147-A177-3AD203B41FA5}">
                      <a16:colId xmlns:a16="http://schemas.microsoft.com/office/drawing/2014/main" val="1547047240"/>
                    </a:ext>
                  </a:extLst>
                </a:gridCol>
                <a:gridCol w="1359549">
                  <a:extLst>
                    <a:ext uri="{9D8B030D-6E8A-4147-A177-3AD203B41FA5}">
                      <a16:colId xmlns:a16="http://schemas.microsoft.com/office/drawing/2014/main" val="1862017006"/>
                    </a:ext>
                  </a:extLst>
                </a:gridCol>
              </a:tblGrid>
              <a:tr h="2811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군필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병과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계급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복무기간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면제사유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8437"/>
                  </a:ext>
                </a:extLst>
              </a:tr>
              <a:tr h="281116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~ yyyy.mm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07827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957392" y="5436096"/>
            <a:ext cx="489654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미필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비대상 중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육군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해군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공군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 기타 등등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7392" y="1288588"/>
            <a:ext cx="4896544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성별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남 또는</a:t>
            </a: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여로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보훈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장애여부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 또는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해당없음 중 택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 -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해당하는 경우 별도 서류 요청 예정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현 주소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도로명 주소 기준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세부주소는 미기입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입사가능시기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최종합격 통보일 기준으로 입사가능시기 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ex) 00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월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주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6012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1"/>
    </mc:Choice>
    <mc:Fallback>
      <p:transition spd="slow" advTm="10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-28427" y="1070030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경력사항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28427" y="3365577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사회활동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8427" y="603858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수상내역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19138"/>
              </p:ext>
            </p:extLst>
          </p:nvPr>
        </p:nvGraphicFramePr>
        <p:xfrm>
          <a:off x="188640" y="6300192"/>
          <a:ext cx="6480720" cy="252028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4202634910"/>
                    </a:ext>
                  </a:extLst>
                </a:gridCol>
                <a:gridCol w="945449">
                  <a:extLst>
                    <a:ext uri="{9D8B030D-6E8A-4147-A177-3AD203B41FA5}">
                      <a16:colId xmlns:a16="http://schemas.microsoft.com/office/drawing/2014/main" val="4155688262"/>
                    </a:ext>
                  </a:extLst>
                </a:gridCol>
                <a:gridCol w="1310118">
                  <a:extLst>
                    <a:ext uri="{9D8B030D-6E8A-4147-A177-3AD203B41FA5}">
                      <a16:colId xmlns:a16="http://schemas.microsoft.com/office/drawing/2014/main" val="3654922487"/>
                    </a:ext>
                  </a:extLst>
                </a:gridCol>
                <a:gridCol w="2158576">
                  <a:extLst>
                    <a:ext uri="{9D8B030D-6E8A-4147-A177-3AD203B41FA5}">
                      <a16:colId xmlns:a16="http://schemas.microsoft.com/office/drawing/2014/main" val="2184460066"/>
                    </a:ext>
                  </a:extLst>
                </a:gridCol>
                <a:gridCol w="1634529">
                  <a:extLst>
                    <a:ext uri="{9D8B030D-6E8A-4147-A177-3AD203B41FA5}">
                      <a16:colId xmlns:a16="http://schemas.microsoft.com/office/drawing/2014/main" val="236016673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수상명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시상주관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수상일자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37986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12926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81882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0699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751387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10639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787016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106113"/>
              </p:ext>
            </p:extLst>
          </p:nvPr>
        </p:nvGraphicFramePr>
        <p:xfrm>
          <a:off x="188640" y="3635896"/>
          <a:ext cx="6480719" cy="216024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1958835770"/>
                    </a:ext>
                  </a:extLst>
                </a:gridCol>
                <a:gridCol w="1542364">
                  <a:extLst>
                    <a:ext uri="{9D8B030D-6E8A-4147-A177-3AD203B41FA5}">
                      <a16:colId xmlns:a16="http://schemas.microsoft.com/office/drawing/2014/main" val="4102464521"/>
                    </a:ext>
                  </a:extLst>
                </a:gridCol>
                <a:gridCol w="1521459">
                  <a:extLst>
                    <a:ext uri="{9D8B030D-6E8A-4147-A177-3AD203B41FA5}">
                      <a16:colId xmlns:a16="http://schemas.microsoft.com/office/drawing/2014/main" val="1437801138"/>
                    </a:ext>
                  </a:extLst>
                </a:gridCol>
                <a:gridCol w="2984848">
                  <a:extLst>
                    <a:ext uri="{9D8B030D-6E8A-4147-A177-3AD203B41FA5}">
                      <a16:colId xmlns:a16="http://schemas.microsoft.com/office/drawing/2014/main" val="34900565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활동명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활동 내용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2619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675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612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614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9915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00581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83064"/>
              </p:ext>
            </p:extLst>
          </p:nvPr>
        </p:nvGraphicFramePr>
        <p:xfrm>
          <a:off x="188640" y="1342684"/>
          <a:ext cx="6480722" cy="1800201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788553864"/>
                    </a:ext>
                  </a:extLst>
                </a:gridCol>
                <a:gridCol w="889962">
                  <a:extLst>
                    <a:ext uri="{9D8B030D-6E8A-4147-A177-3AD203B41FA5}">
                      <a16:colId xmlns:a16="http://schemas.microsoft.com/office/drawing/2014/main" val="28993252"/>
                    </a:ext>
                  </a:extLst>
                </a:gridCol>
                <a:gridCol w="452645">
                  <a:extLst>
                    <a:ext uri="{9D8B030D-6E8A-4147-A177-3AD203B41FA5}">
                      <a16:colId xmlns:a16="http://schemas.microsoft.com/office/drawing/2014/main" val="1081492000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577280047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390314244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750478442"/>
                    </a:ext>
                  </a:extLst>
                </a:gridCol>
              </a:tblGrid>
              <a:tr h="33366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회사명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근무기간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담당업무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퇴사사유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556546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34346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77690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82674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640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지원동기와 입사 </a:t>
              </a:r>
              <a:r>
                <a:rPr lang="ko-KR" altLang="en-US" sz="1100" b="1" smtClean="0">
                  <a:latin typeface="+mj-ea"/>
                  <a:ea typeface="+mj-ea"/>
                </a:rPr>
                <a:t>후 커리어 목표를 </a:t>
              </a:r>
              <a:r>
                <a:rPr lang="ko-KR" altLang="en-US" sz="1100" b="1" dirty="0" smtClean="0">
                  <a:latin typeface="+mj-ea"/>
                  <a:ea typeface="+mj-ea"/>
                </a:rPr>
                <a:t>구체적으로 기술해 주세요</a:t>
              </a:r>
              <a:r>
                <a:rPr lang="en-US" altLang="ko-KR" sz="1100" b="1" dirty="0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-28427" y="5004048"/>
            <a:ext cx="6760107" cy="3865135"/>
            <a:chOff x="-28427" y="1066905"/>
            <a:chExt cx="6760107" cy="3865135"/>
          </a:xfrm>
        </p:grpSpPr>
        <p:sp>
          <p:nvSpPr>
            <p:cNvPr id="26" name="TextBox 25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>
                  <a:latin typeface="+mj-ea"/>
                  <a:ea typeface="+mj-ea"/>
                </a:rPr>
                <a:t>□ 지원 직무와 관련하여 본인의 강점 및 약점을 기술해 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en-US" altLang="ko-KR" sz="1100" b="1">
                <a:latin typeface="+mj-ea"/>
                <a:ea typeface="+mj-ea"/>
              </a:endParaRPr>
            </a:p>
          </p:txBody>
        </p:sp>
        <p:sp>
          <p:nvSpPr>
            <p:cNvPr id="27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1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본인의 가치관과 이 가치관에 큰 영향을 </a:t>
              </a:r>
              <a:r>
                <a:rPr lang="ko-KR" altLang="en-US" sz="1100" b="1" smtClean="0">
                  <a:latin typeface="+mj-ea"/>
                  <a:ea typeface="+mj-ea"/>
                </a:rPr>
                <a:t>준 계기 및 사건을 기술해주세요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2881" y="4932040"/>
            <a:ext cx="65488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회사는 지원자가 입사지원서에 기재한 개인정보를 수집 및 이용할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지원자의 작성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동의에 따라 수집된 개인정보는 지원자에 대한 채용적격심사를 위한 목적으로 이용되며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해당 목적 달성 후 지체없이 파기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복구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재생불가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개인정보 수집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이용에 대한 동의를 거부할 수 있으며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 경우 입사지원이 제한될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허위의 사실 및 자료를 입사지원서에 기재하거나 입사지원서류로 제출하여서는 아니되며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입사지원서의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내용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및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입사지원서류에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허위사실이 발견 될 경우 채용 확정 이후라도 채용이 취소됩니다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-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본인은 상기의 내용에 동의하며 이를 준수할 것을 확인 합니다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1000" b="1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2023 </a:t>
            </a:r>
            <a:r>
              <a:rPr lang="ko-KR" altLang="en-US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년 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월  </a:t>
            </a:r>
            <a:r>
              <a:rPr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일               </a:t>
            </a:r>
            <a:r>
              <a:rPr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    </a:t>
            </a:r>
            <a:endParaRPr lang="ko-KR" altLang="en-US" sz="1000" b="1" dirty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1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467</Words>
  <Application>Microsoft Office PowerPoint</Application>
  <PresentationFormat>화면 슬라이드 쇼(4:3)</PresentationFormat>
  <Paragraphs>160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medialog</dc:creator>
  <cp:lastModifiedBy>thlee</cp:lastModifiedBy>
  <cp:revision>213</cp:revision>
  <cp:lastPrinted>2011-01-27T06:54:10Z</cp:lastPrinted>
  <dcterms:created xsi:type="dcterms:W3CDTF">2010-04-15T09:49:00Z</dcterms:created>
  <dcterms:modified xsi:type="dcterms:W3CDTF">2023-04-17T04:10:00Z</dcterms:modified>
</cp:coreProperties>
</file>