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308" y="9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2023-11-01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C41D5F13-1259-4AD6-86DF-3BB17D8B936E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96196B-B938-4B80-8694-E97ABCB88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5A39270-EB2C-EB0A-6D42-E32A76090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3B0B6F-6F72-5CA3-686B-4AAFF5D18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60A5AC-9A34-0220-99A0-D8B8F38F8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FC33E3-3C2C-D9E2-CB05-5A8BF045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19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3B12D0-00E3-C4C9-C678-3D4DA8AA0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939CC2E-266D-8FCE-490C-88DD0E0F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84051E-EF2F-9534-88CE-BBF9018E6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3191DC5-8346-877C-2051-CCF8A473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988093-8344-BA3D-F35C-90D2753E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053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6DC0E63-4AEC-86E6-F4E1-D0E440D06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C04B57B-8BB1-E826-611B-6B17ABFC4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BC46B8-09E0-B94A-2904-542824672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494364-8326-5124-921D-DDBFB920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BE893A-72F1-0509-739B-3F1C367D8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7555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빈 화면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텍스트 개체 틀 23"/>
          <p:cNvSpPr>
            <a:spLocks noGrp="1"/>
          </p:cNvSpPr>
          <p:nvPr>
            <p:ph type="body" sz="quarter" idx="16"/>
          </p:nvPr>
        </p:nvSpPr>
        <p:spPr>
          <a:xfrm>
            <a:off x="1429609" y="328774"/>
            <a:ext cx="1638739" cy="224121"/>
          </a:xfrm>
        </p:spPr>
        <p:txBody>
          <a:bodyPr anchor="ctr"/>
          <a:lstStyle>
            <a:lvl1pPr>
              <a:buNone/>
              <a:defRPr sz="731"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11" name="텍스트 개체 틀 23"/>
          <p:cNvSpPr>
            <a:spLocks noGrp="1"/>
          </p:cNvSpPr>
          <p:nvPr>
            <p:ph type="body" sz="quarter" idx="18"/>
          </p:nvPr>
        </p:nvSpPr>
        <p:spPr>
          <a:xfrm>
            <a:off x="3839697" y="328774"/>
            <a:ext cx="2870323" cy="224121"/>
          </a:xfrm>
        </p:spPr>
        <p:txBody>
          <a:bodyPr anchor="ctr"/>
          <a:lstStyle>
            <a:lvl1pPr>
              <a:buNone/>
              <a:defRPr sz="731"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pic>
        <p:nvPicPr>
          <p:cNvPr id="12" name="그림 1"/>
          <p:cNvPicPr>
            <a:picLocks noChangeAspect="1"/>
          </p:cNvPicPr>
          <p:nvPr userDrawn="1"/>
        </p:nvPicPr>
        <p:blipFill rotWithShape="1">
          <a:blip r:embed="rId2"/>
          <a:srcRect/>
          <a:stretch>
            <a:fillRect/>
          </a:stretch>
        </p:blipFill>
        <p:spPr>
          <a:xfrm>
            <a:off x="9097868" y="2310589"/>
            <a:ext cx="2509837" cy="7184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10C8FE-50E2-3709-16E7-9FE836BD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BD5031-0F5C-E97A-2D8E-05B77DFED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755EDD1-1F93-9FF2-3F94-5CE32E9E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C7685FF-AA43-3B75-16CD-C89ACDC1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332BEC-EECB-396C-4D6E-B086A6A5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526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1718A3-79CA-B883-504E-A9B0BF17A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CD88AB8-2E53-AA72-AFCC-90E5A768E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42101D-23B1-BFC8-E422-3465B7DA9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C59F181-2303-6021-AF4E-FCE624163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941BB44-2E98-B33B-E7BC-1DF52CB0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67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9EB75A-DB1F-3343-BC83-D5092DF22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BD2804-8443-AFE6-1C65-9EE4EA73B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E4AC62A-3D73-00C0-A75C-C5FF85310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23ACF80-DE29-2E22-FD2F-9EE42B793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D0D145D-6A4A-5021-1A09-F773BE94E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A830E2-9A7A-7C0B-3CFF-FF4AB389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757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54B799-0070-A456-878F-E08458985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D1B4347-CA78-E6EF-2555-307087CD9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74A9B5D-0CD3-2B9C-5F8D-C952E8B3A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5005660-3C4F-F34D-D544-7B10D7F5DF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2DB902C-D7CA-9A16-440E-8BFB2D174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9D5F9BA-3F70-C6DA-655D-EE137883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D2B9BE2-E070-3BBA-0BB0-26EB1AAC1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E80AFBD-388B-C33E-EEA0-482254F9A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157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BC92CF-FE27-23E0-4E2B-E3A1C398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58E976D-2FEB-F5A2-E96F-12662B9BC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30EFB1D-F758-0E6B-20CB-8682943C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A95683E-165C-C448-1E3E-0B04C2A81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D2BD8E9-51EE-7220-1E86-214B22EBC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0DA9901-D720-853D-5908-A951B9896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C5C4043-88FD-D4B2-3511-480229124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92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2AADD7-F470-2283-92F5-BEF1CE15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BA6213-B419-F134-3D9D-F692F4ABB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BEED842-BA76-78E9-378C-30CB574FE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570B169-7F30-3065-FFFF-552C34C2F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C1595F6-1E7C-F9A0-A56E-B01E6ED5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B604494-7FAC-7ACC-EB95-D0032822B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05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E28815-1548-FE2A-6416-D92888EBB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19CB505-DB41-82CC-EB85-BF15BDD07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0CD3FB2-1991-9A16-8B8A-3E4A829FE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B90D92E-C779-442C-F33D-71A9AD049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57611-506D-46B3-BD57-AB161561FADF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D537E64-931C-8F8D-AC2D-4CB5EECA3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D8F59F8-803E-4CF3-9087-F635AABCE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B138-CC79-4893-8003-B88B9C0D2B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812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Office 테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편집하려면 클릭</a:t>
            </a:r>
          </a:p>
          <a:p>
            <a:pPr lvl="1">
              <a:defRPr/>
            </a:pPr>
            <a:r>
              <a:rPr lang="ko-KR" altLang="en-US"/>
              <a:t>두 번째 수준</a:t>
            </a:r>
          </a:p>
          <a:p>
            <a:pPr lvl="2">
              <a:defRPr/>
            </a:pPr>
            <a:r>
              <a:rPr lang="ko-KR" altLang="en-US"/>
              <a:t>세 번째 수준</a:t>
            </a:r>
          </a:p>
          <a:p>
            <a:pPr lvl="3">
              <a:defRPr/>
            </a:pPr>
            <a:r>
              <a:rPr lang="ko-KR" altLang="en-US"/>
              <a:t>네 번째 수준</a:t>
            </a:r>
          </a:p>
          <a:p>
            <a:pPr lvl="4">
              <a:defRPr/>
            </a:pPr>
            <a:r>
              <a:rPr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2D557611-506D-46B3-BD57-AB161561FADF}" type="datetime1">
              <a:rPr lang="ko-KR" altLang="en-US"/>
              <a:pPr lvl="0">
                <a:defRPr/>
              </a:pPr>
              <a:t>2023-11-01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0BD3B138-CC79-4893-8003-B88B9C0D2B38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/>
  <p:txStyles>
    <p:titleStyle>
      <a:lvl1pPr algn="l" defTabSz="914377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1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mKLrq0P_K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eiGsa6L8G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yfWhogKpRV0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eiGsa6L8GA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ZhQgAElMu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AUcjGKgnJoc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16EFE3D8-6EF0-ACEF-3137-A2B4BE9A6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88" y="3417323"/>
            <a:ext cx="6554981" cy="107720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31" tIns="45715" rIns="91431" bIns="45715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2023</a:t>
            </a:r>
            <a:r>
              <a:rPr lang="ko-KR" altLang="en-US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년 이지</a:t>
            </a:r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AI </a:t>
            </a:r>
            <a:r>
              <a:rPr lang="ko-KR" altLang="en-US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채용공고</a:t>
            </a:r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부문별</a:t>
            </a:r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8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258237F7-57A8-D78C-D5B4-7F2484342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552" y="111125"/>
            <a:ext cx="19288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5" rIns="91431" bIns="45715"/>
          <a:lstStyle>
            <a:lvl1pPr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1pPr>
            <a:lvl2pPr marL="742950" indent="-28575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2pPr>
            <a:lvl3pPr marL="11430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3pPr>
            <a:lvl4pPr marL="16002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4pPr>
            <a:lvl5pPr marL="20574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9pPr>
          </a:lstStyle>
          <a:p>
            <a:pPr eaLnBrk="1" latinLnBrk="1" hangingPunct="1"/>
            <a:r>
              <a:rPr kumimoji="1"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AI</a:t>
            </a:r>
            <a:endParaRPr kumimoji="1" lang="ko-KR" altLang="en-US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CDBC2573-C66E-6867-4252-2781F13D4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88" y="3048001"/>
            <a:ext cx="2173975" cy="369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5" rIns="91431" bIns="45715">
            <a:spAutoFit/>
          </a:bodyPr>
          <a:lstStyle>
            <a:lvl1pPr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1pPr>
            <a:lvl2pPr marL="742950" indent="-28575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2pPr>
            <a:lvl3pPr marL="11430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3pPr>
            <a:lvl4pPr marL="16002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4pPr>
            <a:lvl5pPr marL="2057400" indent="-228600" defTabSz="86360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맑은 고딕" panose="020B0503020000020004" pitchFamily="50" charset="-127"/>
              </a:defRPr>
            </a:lvl9pPr>
          </a:lstStyle>
          <a:p>
            <a:pPr eaLnBrk="1" latinLnBrk="1" hangingPunct="1"/>
            <a:r>
              <a:rPr kumimoji="1" lang="ko-KR" altLang="en-US" sz="1800" dirty="0">
                <a:solidFill>
                  <a:srgbClr val="777777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이지</a:t>
            </a:r>
            <a:r>
              <a:rPr kumimoji="1" lang="en-US" altLang="ko-KR" sz="1800" dirty="0">
                <a:solidFill>
                  <a:srgbClr val="777777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AI </a:t>
            </a:r>
            <a:r>
              <a:rPr kumimoji="1" lang="ko-KR" altLang="en-US" sz="1800" dirty="0">
                <a:solidFill>
                  <a:srgbClr val="777777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메디치소프트</a:t>
            </a: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E89715B4-5E86-BA33-9A6C-AD023A25EF52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62367" cy="0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113005"/>
              </p:ext>
            </p:extLst>
          </p:nvPr>
        </p:nvGraphicFramePr>
        <p:xfrm>
          <a:off x="327038" y="1365999"/>
          <a:ext cx="7359389" cy="541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492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425897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9334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대졸 이상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(4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년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),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책임감이 강한 자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 err="1">
                          <a:solidFill>
                            <a:srgbClr val="444444"/>
                          </a:solidFill>
                          <a:effectLst/>
                        </a:rPr>
                        <a:t>리더쉽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 및 포기를 모르는 자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매사에 긍정적인 사고 및 </a:t>
                      </a:r>
                      <a:r>
                        <a:rPr lang="ko-KR" altLang="en-US" sz="1200" dirty="0" err="1">
                          <a:solidFill>
                            <a:srgbClr val="444444"/>
                          </a:solidFill>
                          <a:effectLst/>
                        </a:rPr>
                        <a:t>책임감있게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 업무를 완료하는 자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년에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2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번 연봉인상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업무성과 달성 시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)</a:t>
                      </a:r>
                      <a:endParaRPr lang="ko-KR" altLang="en-US" sz="1200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41578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과학팀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5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데이터 수집 및 가공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err="1">
                          <a:solidFill>
                            <a:schemeClr val="tx1"/>
                          </a:solidFill>
                        </a:rPr>
                        <a:t>과학팀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년 이상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과장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연구원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팀장님 급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인공지능에 대한 기본 개념을 아시는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수집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공공데이터 수집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200" dirty="0" err="1">
                          <a:solidFill>
                            <a:schemeClr val="tx1"/>
                          </a:solidFill>
                        </a:rPr>
                        <a:t>sql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문을 이용한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크롤링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코딩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input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output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구별 가능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                        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대용량 데이터를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후 데이터 셋 구축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시각화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각각의 데이터를 시각화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    →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상기 수집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시각화를 문서화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(PPT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및 엑셀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작업 가능한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자연어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이미지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라벨링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툴을 사용해본 경험 있으신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오피스 프로그램 사용 우수자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python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코딩 가능한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출장 가능한 자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컴퓨터 비전일 경우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각 팀에 사수 업무 보고 및 공유 가능한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업무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Ai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시장조사 및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PPT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작성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수집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시각화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교육자료 제작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컴퓨터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시스템공학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논문 리딩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가능자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커뮤니케이션 능통한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이미지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자연어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프로젝트 경험자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기타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최소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3200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만원 이상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수습기간 역량에 따라 달라질 수 있음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12" name="Rectangle 2">
            <a:extLst>
              <a:ext uri="{FF2B5EF4-FFF2-40B4-BE49-F238E27FC236}">
                <a16:creationId xmlns:a16="http://schemas.microsoft.com/office/drawing/2014/main" id="{2DD5312E-B495-7AC9-7762-E76D8C33C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18" y="243291"/>
            <a:ext cx="11609047" cy="5180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9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공고</a:t>
            </a:r>
            <a:r>
              <a:rPr lang="en-US" altLang="ko-KR" sz="19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1-</a:t>
            </a:r>
            <a:r>
              <a:rPr lang="ko-KR" altLang="ko-KR" sz="19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인공지능(AI)·빅데이터 과</a:t>
            </a:r>
            <a:r>
              <a:rPr lang="ko-KR" altLang="ko-KR" sz="1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학팀(자연어/이미지처리)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D82FE7-311D-C99C-24BC-6E90B2E3106A}"/>
              </a:ext>
            </a:extLst>
          </p:cNvPr>
          <p:cNvSpPr txBox="1"/>
          <p:nvPr/>
        </p:nvSpPr>
        <p:spPr>
          <a:xfrm>
            <a:off x="170214" y="843150"/>
            <a:ext cx="37337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추천시스템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2"/>
              </a:rPr>
              <a:t>https://youtu.be/5mKLrq0P_Kk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25570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382484"/>
              </p:ext>
            </p:extLst>
          </p:nvPr>
        </p:nvGraphicFramePr>
        <p:xfrm>
          <a:off x="291478" y="1342380"/>
          <a:ext cx="7359389" cy="4584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492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425897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대졸 이상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(4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년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국내외 시장 현황 및 트렌드 조사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경쟁사 조사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전시회 참가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제품 기획안 및 문서 작성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1200" b="1" dirty="0">
                          <a:solidFill>
                            <a:srgbClr val="444444"/>
                          </a:solidFill>
                          <a:effectLst/>
                        </a:rPr>
                        <a:t>**</a:t>
                      </a:r>
                      <a:r>
                        <a:rPr lang="ko-KR" altLang="en-US" sz="1200" b="1" dirty="0">
                          <a:solidFill>
                            <a:srgbClr val="444444"/>
                          </a:solidFill>
                          <a:effectLst/>
                        </a:rPr>
                        <a:t>업무 성과 </a:t>
                      </a:r>
                      <a:r>
                        <a:rPr lang="ko-KR" altLang="en-US" sz="1200" b="1" dirty="0" err="1">
                          <a:solidFill>
                            <a:srgbClr val="444444"/>
                          </a:solidFill>
                          <a:effectLst/>
                        </a:rPr>
                        <a:t>달성시</a:t>
                      </a:r>
                      <a:r>
                        <a:rPr lang="ko-KR" altLang="en-US" sz="1200" b="1" dirty="0">
                          <a:solidFill>
                            <a:srgbClr val="444444"/>
                          </a:solidFill>
                          <a:effectLst/>
                        </a:rPr>
                        <a:t> 수시</a:t>
                      </a:r>
                      <a:r>
                        <a:rPr lang="en-US" altLang="ko-KR" sz="1200" b="1" dirty="0">
                          <a:solidFill>
                            <a:srgbClr val="444444"/>
                          </a:solidFill>
                          <a:effectLst/>
                        </a:rPr>
                        <a:t>(</a:t>
                      </a:r>
                      <a:r>
                        <a:rPr lang="ko-KR" altLang="en-US" sz="1200" b="1" dirty="0" err="1">
                          <a:solidFill>
                            <a:srgbClr val="444444"/>
                          </a:solidFill>
                          <a:effectLst/>
                        </a:rPr>
                        <a:t>비정기</a:t>
                      </a:r>
                      <a:r>
                        <a:rPr lang="en-US" altLang="ko-KR" sz="1200" b="1" dirty="0">
                          <a:solidFill>
                            <a:srgbClr val="444444"/>
                          </a:solidFill>
                          <a:effectLst/>
                        </a:rPr>
                        <a:t>) </a:t>
                      </a:r>
                      <a:r>
                        <a:rPr lang="ko-KR" altLang="en-US" sz="1200" b="1" dirty="0">
                          <a:solidFill>
                            <a:srgbClr val="444444"/>
                          </a:solidFill>
                          <a:effectLst/>
                        </a:rPr>
                        <a:t>연봉인상</a:t>
                      </a:r>
                      <a:r>
                        <a:rPr lang="en-US" altLang="ko-KR" sz="1200" b="1" dirty="0">
                          <a:solidFill>
                            <a:srgbClr val="444444"/>
                          </a:solidFill>
                          <a:effectLst/>
                        </a:rPr>
                        <a:t>**</a:t>
                      </a:r>
                      <a:endParaRPr lang="ko-KR" altLang="en-US" sz="1200" b="1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3441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마케팅기획</a:t>
                      </a:r>
                      <a:r>
                        <a:rPr lang="en-US" altLang="ko-KR" sz="15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영업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경영기획팀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총괄 마케팅전략 수립 및 추진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통합 마케팅 커뮤니케이션 기획 및 추진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마케팅목표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정량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정성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설정 및 성과 관리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마케팅자원 전략 수립 및 운영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수요처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발굴 및 전화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해외 전시회 참여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가능자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rgbClr val="0070C0"/>
                          </a:solidFill>
                        </a:rPr>
                        <a:t>해외 비즈니스 영어우수자</a:t>
                      </a:r>
                      <a:endParaRPr lang="en-US" altLang="ko-KR" sz="1200" b="1" dirty="0">
                        <a:solidFill>
                          <a:srgbClr val="0070C0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Good communication &amp; Attitude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비즈니스 영어회화 가능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     MS Office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활용 및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PPT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작성 능력 보유자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12" name="Rectangle 2">
            <a:extLst>
              <a:ext uri="{FF2B5EF4-FFF2-40B4-BE49-F238E27FC236}">
                <a16:creationId xmlns:a16="http://schemas.microsoft.com/office/drawing/2014/main" id="{2DD5312E-B495-7AC9-7762-E76D8C33C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289751"/>
            <a:ext cx="11341723" cy="5334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20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2-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영업직</a:t>
            </a:r>
            <a:r>
              <a:rPr lang="en-US" altLang="ko-KR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영업전략</a:t>
            </a:r>
            <a:r>
              <a:rPr lang="en-US" altLang="ko-KR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마케팅전략</a:t>
            </a:r>
            <a:endParaRPr lang="ko-KR" altLang="ko-KR" sz="2000" dirty="0">
              <a:latin typeface="Arial" panose="020B0604020202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66809BB-2BA9-6DFE-3D22-767CCEBCB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656" y="2617041"/>
            <a:ext cx="5588549" cy="31329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4D0F797-E689-B556-4D8E-F1299B1E56E1}"/>
              </a:ext>
            </a:extLst>
          </p:cNvPr>
          <p:cNvSpPr txBox="1"/>
          <p:nvPr/>
        </p:nvSpPr>
        <p:spPr>
          <a:xfrm>
            <a:off x="170213" y="843150"/>
            <a:ext cx="35846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채용공고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3"/>
              </a:rPr>
              <a:t>https://youtu.be/PeiGsa6L8GA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5199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864379"/>
              </p:ext>
            </p:extLst>
          </p:nvPr>
        </p:nvGraphicFramePr>
        <p:xfrm>
          <a:off x="291478" y="1240433"/>
          <a:ext cx="7359390" cy="541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311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359079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9334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대졸 이상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(4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년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),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책임감이 강한 자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 err="1">
                          <a:solidFill>
                            <a:srgbClr val="444444"/>
                          </a:solidFill>
                          <a:effectLst/>
                        </a:rPr>
                        <a:t>리더쉽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 및 포기를 모르는 자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41578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과학</a:t>
                      </a:r>
                      <a:r>
                        <a:rPr lang="en-US" altLang="ko-KR" sz="15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팀</a:t>
                      </a:r>
                      <a:r>
                        <a:rPr lang="en-US" altLang="ko-KR" sz="1500" b="1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500" b="1" dirty="0" err="1">
                          <a:solidFill>
                            <a:schemeClr val="tx1"/>
                          </a:solidFill>
                        </a:rPr>
                        <a:t>클라우드환경</a:t>
                      </a:r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 센서 데이터 시각화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과학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팀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년 이상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과장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연구원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팀장님 급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인공지능에 대한 기본 개념을 아시는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센서 데이터 사용해본 경험이 있으신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오피스 프로그램 사용 우수자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python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코딩 가능한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출장 가능한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업무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AI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시장조사 및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PPT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작성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데이터 수집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시각화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교육자료 제작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컴퓨터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시스템공학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논문 리딩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가능자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커뮤니케이션 능통한 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이미지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자연어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전처리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프로젝트 경험자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9809C550-66EB-8D74-7BAE-9DE6C8968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174005"/>
            <a:ext cx="11377283" cy="5334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ko-KR" altLang="en-US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3-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인공지능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(AI)·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빅데이터 </a:t>
            </a:r>
            <a:r>
              <a:rPr lang="ko-KR" altLang="en-US" sz="2000" b="1" dirty="0" err="1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과학팀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-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센서데이터 시각화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(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통계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3F8F8-7B48-457C-1601-7302F2E96348}"/>
              </a:ext>
            </a:extLst>
          </p:cNvPr>
          <p:cNvSpPr txBox="1"/>
          <p:nvPr/>
        </p:nvSpPr>
        <p:spPr>
          <a:xfrm>
            <a:off x="170214" y="843150"/>
            <a:ext cx="47019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공공교량</a:t>
            </a:r>
            <a:r>
              <a:rPr lang="en-US" altLang="ko-KR" sz="1100" dirty="0"/>
              <a:t>/</a:t>
            </a:r>
            <a:r>
              <a:rPr lang="ko-KR" altLang="en-US" sz="1100" dirty="0"/>
              <a:t>에너지절감 관련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2"/>
              </a:rPr>
              <a:t>https://youtu.be/yfWhogKpRV0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25440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280675"/>
              </p:ext>
            </p:extLst>
          </p:nvPr>
        </p:nvGraphicFramePr>
        <p:xfrm>
          <a:off x="291478" y="1200713"/>
          <a:ext cx="7359389" cy="541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492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425897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9334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대졸 이상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(4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년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) </a:t>
                      </a:r>
                      <a:r>
                        <a:rPr lang="en-US" altLang="ko-KR" sz="1200" b="1" dirty="0">
                          <a:solidFill>
                            <a:srgbClr val="C00000"/>
                          </a:solidFill>
                          <a:effectLst/>
                        </a:rPr>
                        <a:t>***</a:t>
                      </a:r>
                      <a:r>
                        <a:rPr lang="ko-KR" altLang="en-US" sz="1200" b="1" dirty="0">
                          <a:solidFill>
                            <a:srgbClr val="C00000"/>
                          </a:solidFill>
                          <a:effectLst/>
                        </a:rPr>
                        <a:t>석사우대</a:t>
                      </a:r>
                      <a:endParaRPr lang="en-US" altLang="ko-KR" sz="12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41578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AI consultant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(AI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컨설턴트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연구소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  <a:endParaRPr lang="en-US" altLang="ko-K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무관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신입도 지원 가능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선임연구원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책임연구원 급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업무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정부 프로젝트 제안 및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PL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컴퓨터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시스템공학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수학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통계학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해당직무 근무경험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관련 기술 경진대회 입상자 우대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커뮤니케이션 원활하신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책임감이 강하신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적극적으로 업무에 임하시는 분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*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성과에 따라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년에 연봉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번 인상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9809C550-66EB-8D74-7BAE-9DE6C8968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174005"/>
            <a:ext cx="10782923" cy="5334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ko-KR" altLang="en-US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4-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AI consultant(AI 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컨설턴트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090682-88CF-24D5-6D94-5DC8C7F8257A}"/>
              </a:ext>
            </a:extLst>
          </p:cNvPr>
          <p:cNvSpPr txBox="1"/>
          <p:nvPr/>
        </p:nvSpPr>
        <p:spPr>
          <a:xfrm>
            <a:off x="170213" y="843150"/>
            <a:ext cx="35846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채용공고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2"/>
              </a:rPr>
              <a:t>https://youtu.be/PeiGsa6L8GA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14306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473988"/>
              </p:ext>
            </p:extLst>
          </p:nvPr>
        </p:nvGraphicFramePr>
        <p:xfrm>
          <a:off x="291478" y="1240433"/>
          <a:ext cx="7359389" cy="541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492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425897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9334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무관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41578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AI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마케팅 </a:t>
                      </a: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</a:rPr>
                        <a:t>리서처</a:t>
                      </a:r>
                      <a:endParaRPr lang="en-US" altLang="ko-K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  <a:endParaRPr lang="en-US" altLang="ko-K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무관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신입도 지원 가능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업무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시장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제품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기업 조사 및 홍보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AI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컨설팅 업무 보조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마케팅 전략 수립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문서작성 우수자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MS Office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활용 및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PPT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작성 능력 보유자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협업 및 커뮤니케이션 능력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지닌자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AI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관련 지식이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있는자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9809C550-66EB-8D74-7BAE-9DE6C8968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174005"/>
            <a:ext cx="10945483" cy="5334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ko-KR" altLang="en-US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5-</a:t>
            </a:r>
            <a:r>
              <a:rPr lang="en-US" altLang="ko-KR" sz="2000" b="1" dirty="0">
                <a:latin typeface="Malgun Gothic" panose="020B0503020000020004" pitchFamily="50" charset="-127"/>
                <a:ea typeface="Malgun Gothic" panose="020B0503020000020004" pitchFamily="50" charset="-127"/>
              </a:rPr>
              <a:t>AI</a:t>
            </a:r>
            <a:r>
              <a:rPr lang="ko-KR" altLang="en-US" sz="2000" b="1" dirty="0">
                <a:latin typeface="Malgun Gothic" panose="020B0503020000020004" pitchFamily="50" charset="-127"/>
                <a:ea typeface="Malgun Gothic" panose="020B0503020000020004" pitchFamily="50" charset="-127"/>
              </a:rPr>
              <a:t>마케팅 </a:t>
            </a:r>
            <a:r>
              <a:rPr lang="ko-KR" altLang="en-US" sz="2000" b="1" dirty="0" err="1">
                <a:latin typeface="Malgun Gothic" panose="020B0503020000020004" pitchFamily="50" charset="-127"/>
                <a:ea typeface="Malgun Gothic" panose="020B0503020000020004" pitchFamily="50" charset="-127"/>
              </a:rPr>
              <a:t>리서처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 경력무관 모집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 – 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정규직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, 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계약직</a:t>
            </a:r>
            <a:endParaRPr lang="en-US" altLang="ko-KR" sz="2000" b="1" dirty="0">
              <a:solidFill>
                <a:srgbClr val="222222"/>
              </a:solidFill>
              <a:latin typeface="Malgun Gothic" panose="020B0503020000020004" pitchFamily="50" charset="-127"/>
              <a:ea typeface="Malgun Gothic" panose="020B0503020000020004" pitchFamily="50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EC82F-E50A-1281-9B51-0822F0B23EBF}"/>
              </a:ext>
            </a:extLst>
          </p:cNvPr>
          <p:cNvSpPr txBox="1"/>
          <p:nvPr/>
        </p:nvSpPr>
        <p:spPr>
          <a:xfrm>
            <a:off x="170214" y="843150"/>
            <a:ext cx="34836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전시회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2"/>
              </a:rPr>
              <a:t>https://youtu.be/5ZhQgAElMuE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86293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A0088A3A-3386-B0DB-51C4-077A0C6C3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131713"/>
              </p:ext>
            </p:extLst>
          </p:nvPr>
        </p:nvGraphicFramePr>
        <p:xfrm>
          <a:off x="291478" y="1813315"/>
          <a:ext cx="7359389" cy="3246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492">
                  <a:extLst>
                    <a:ext uri="{9D8B030D-6E8A-4147-A177-3AD203B41FA5}">
                      <a16:colId xmlns:a16="http://schemas.microsoft.com/office/drawing/2014/main" val="1834558349"/>
                    </a:ext>
                  </a:extLst>
                </a:gridCol>
                <a:gridCol w="5425897">
                  <a:extLst>
                    <a:ext uri="{9D8B030D-6E8A-4147-A177-3AD203B41FA5}">
                      <a16:colId xmlns:a16="http://schemas.microsoft.com/office/drawing/2014/main" val="4266909788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모집부문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상세내용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035192"/>
                  </a:ext>
                </a:extLst>
              </a:tr>
              <a:tr h="5365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공통 자격요건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학력 </a:t>
                      </a:r>
                      <a:r>
                        <a:rPr lang="en-US" altLang="ko-KR" sz="1200" dirty="0">
                          <a:solidFill>
                            <a:srgbClr val="444444"/>
                          </a:solidFill>
                          <a:effectLst/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rgbClr val="444444"/>
                          </a:solidFill>
                          <a:effectLst/>
                        </a:rPr>
                        <a:t>무관</a:t>
                      </a:r>
                      <a:endParaRPr lang="en-US" altLang="ko-KR" sz="1200" dirty="0">
                        <a:solidFill>
                          <a:srgbClr val="444444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326992"/>
                  </a:ext>
                </a:extLst>
              </a:tr>
              <a:tr h="23900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IT 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교육강의 영상 </a:t>
                      </a:r>
                      <a:endParaRPr lang="en-US" altLang="ko-K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제작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편집</a:t>
                      </a:r>
                      <a:endParaRPr lang="en-US" altLang="ko-K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</a:rPr>
                        <a:t>명</a:t>
                      </a:r>
                      <a:endParaRPr lang="en-US" altLang="ko-K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경력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무관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신입도 지원 가능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ACA, ACA(Adobe Certified Associate), ACA illustrator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159020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9809C550-66EB-8D74-7BAE-9DE6C8968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174005"/>
            <a:ext cx="11417923" cy="5334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l"/>
            <a:r>
              <a:rPr lang="ko-KR" altLang="en-US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6-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IT 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교육 강의영상 제작</a:t>
            </a:r>
            <a:r>
              <a:rPr lang="en-US" altLang="ko-KR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/</a:t>
            </a:r>
            <a:r>
              <a:rPr lang="ko-KR" altLang="en-US" sz="2000" b="1" dirty="0">
                <a:solidFill>
                  <a:srgbClr val="222222"/>
                </a:solidFill>
                <a:latin typeface="Malgun Gothic" panose="020B0503020000020004" pitchFamily="50" charset="-127"/>
                <a:ea typeface="Malgun Gothic" panose="020B0503020000020004" pitchFamily="50" charset="-127"/>
              </a:rPr>
              <a:t>편집</a:t>
            </a:r>
            <a:endParaRPr lang="en-US" altLang="ko-KR" sz="2000" b="1" dirty="0">
              <a:solidFill>
                <a:srgbClr val="222222"/>
              </a:solidFill>
              <a:latin typeface="Malgun Gothic" panose="020B0503020000020004" pitchFamily="50" charset="-127"/>
              <a:ea typeface="Malgun Gothic" panose="020B0503020000020004" pitchFamily="50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3F42E2-19C8-521D-32B9-25B4AFAC355C}"/>
              </a:ext>
            </a:extLst>
          </p:cNvPr>
          <p:cNvSpPr txBox="1"/>
          <p:nvPr/>
        </p:nvSpPr>
        <p:spPr>
          <a:xfrm>
            <a:off x="170214" y="843150"/>
            <a:ext cx="4084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err="1"/>
              <a:t>노코딩</a:t>
            </a:r>
            <a:r>
              <a:rPr lang="ko-KR" altLang="en-US" sz="1100" dirty="0"/>
              <a:t> 교육 관련 유튜브 링크 </a:t>
            </a:r>
            <a:r>
              <a:rPr lang="en-US" altLang="ko-KR" sz="1100" dirty="0"/>
              <a:t>: </a:t>
            </a:r>
            <a:r>
              <a:rPr lang="en-US" altLang="ko-KR" sz="1100" dirty="0">
                <a:solidFill>
                  <a:srgbClr val="438FFF"/>
                </a:solidFill>
                <a:latin typeface="Arial" panose="020B0604020202020204" pitchFamily="34" charset="0"/>
                <a:hlinkClick r:id="rId2"/>
              </a:rPr>
              <a:t>https://youtu.be/AUcjGKgnJoc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6025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2DD5312E-B495-7AC9-7762-E76D8C33C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77" y="151252"/>
            <a:ext cx="10803243" cy="81047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(주)</a:t>
            </a:r>
            <a:r>
              <a:rPr lang="ko-KR" altLang="ko-KR" sz="13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메디치소프트</a:t>
            </a:r>
            <a:endParaRPr lang="ko-KR" altLang="ko-KR" sz="1900" b="1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914377" eaLnBrk="0" fontAlgn="ctr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20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공고</a:t>
            </a:r>
            <a:r>
              <a:rPr lang="en-US" altLang="ko-KR" sz="20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7-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경영지원</a:t>
            </a:r>
            <a:r>
              <a:rPr lang="en-US" altLang="ko-KR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사무직</a:t>
            </a:r>
            <a:r>
              <a:rPr lang="en-US" altLang="ko-KR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– </a:t>
            </a:r>
            <a:r>
              <a:rPr lang="ko-KR" altLang="en-US" sz="20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책임감 있는 분</a:t>
            </a:r>
          </a:p>
          <a:p>
            <a:pPr defTabSz="914377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ko-KR" altLang="ko-KR" dirty="0">
              <a:latin typeface="Arial" panose="020B0604020202020204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8F006A63-50FF-F8DA-BE3B-D2761F4FD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501" y="1069444"/>
            <a:ext cx="6504972" cy="161582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latinLnBrk="0"/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담당업무</a:t>
            </a:r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회의 및 스케줄 관리 </a:t>
            </a:r>
            <a:r>
              <a:rPr lang="en-US" altLang="ko-KR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전화 업무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인사관리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세무 업무 지원 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 err="1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타부서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지원 업무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공문서 작성 및 비품 정리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도전적이고 적극적인 </a:t>
            </a:r>
            <a:r>
              <a:rPr lang="ko-KR" altLang="en-US" sz="150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인재 모집합니다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B168106E-C2A3-C493-6258-00B75C16A8AB}"/>
              </a:ext>
            </a:extLst>
          </p:cNvPr>
          <p:cNvGrpSpPr/>
          <p:nvPr/>
        </p:nvGrpSpPr>
        <p:grpSpPr>
          <a:xfrm>
            <a:off x="488247" y="4715938"/>
            <a:ext cx="8388787" cy="161549"/>
            <a:chOff x="129930" y="2245486"/>
            <a:chExt cx="8388787" cy="161549"/>
          </a:xfrm>
        </p:grpSpPr>
        <p:cxnSp>
          <p:nvCxnSpPr>
            <p:cNvPr id="11" name="직선 화살표 연결선 10">
              <a:extLst>
                <a:ext uri="{FF2B5EF4-FFF2-40B4-BE49-F238E27FC236}">
                  <a16:creationId xmlns:a16="http://schemas.microsoft.com/office/drawing/2014/main" id="{4ACA297C-380C-0820-8F0F-0E30301DC0D4}"/>
                </a:ext>
              </a:extLst>
            </p:cNvPr>
            <p:cNvCxnSpPr/>
            <p:nvPr/>
          </p:nvCxnSpPr>
          <p:spPr>
            <a:xfrm>
              <a:off x="196770" y="2326511"/>
              <a:ext cx="8241174" cy="0"/>
            </a:xfrm>
            <a:prstGeom prst="straightConnector1">
              <a:avLst/>
            </a:prstGeom>
            <a:ln w="38100">
              <a:solidFill>
                <a:srgbClr val="00B0F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988E93DA-8D17-4BC8-039E-3AD622550DB1}"/>
                </a:ext>
              </a:extLst>
            </p:cNvPr>
            <p:cNvSpPr/>
            <p:nvPr/>
          </p:nvSpPr>
          <p:spPr>
            <a:xfrm>
              <a:off x="2789499" y="2245488"/>
              <a:ext cx="161547" cy="16154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2</a:t>
              </a:r>
              <a:endParaRPr lang="ko-KR" altLang="en-US" sz="1200" dirty="0"/>
            </a:p>
          </p:txBody>
        </p:sp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499CB8CD-2B20-19B7-1638-1F478BB15730}"/>
                </a:ext>
              </a:extLst>
            </p:cNvPr>
            <p:cNvSpPr/>
            <p:nvPr/>
          </p:nvSpPr>
          <p:spPr>
            <a:xfrm>
              <a:off x="5659520" y="2245487"/>
              <a:ext cx="161547" cy="16154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3</a:t>
              </a:r>
              <a:endParaRPr lang="ko-KR" altLang="en-US" sz="1200" dirty="0"/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7070F594-9967-8459-13AE-CBD8ADBAB5F3}"/>
                </a:ext>
              </a:extLst>
            </p:cNvPr>
            <p:cNvSpPr/>
            <p:nvPr/>
          </p:nvSpPr>
          <p:spPr>
            <a:xfrm>
              <a:off x="8357170" y="2245487"/>
              <a:ext cx="161547" cy="16154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4</a:t>
              </a:r>
              <a:endParaRPr lang="ko-KR" altLang="en-US" sz="1200" dirty="0"/>
            </a:p>
          </p:txBody>
        </p:sp>
        <p:sp>
          <p:nvSpPr>
            <p:cNvPr id="22" name="타원 21">
              <a:extLst>
                <a:ext uri="{FF2B5EF4-FFF2-40B4-BE49-F238E27FC236}">
                  <a16:creationId xmlns:a16="http://schemas.microsoft.com/office/drawing/2014/main" id="{8031FCC2-A7E9-CEC1-8028-14BB357F8C4B}"/>
                </a:ext>
              </a:extLst>
            </p:cNvPr>
            <p:cNvSpPr/>
            <p:nvPr/>
          </p:nvSpPr>
          <p:spPr>
            <a:xfrm>
              <a:off x="129930" y="2245486"/>
              <a:ext cx="161547" cy="16154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1</a:t>
              </a:r>
              <a:endParaRPr lang="ko-KR" altLang="en-US" sz="1200" dirty="0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87A87D8A-A6EC-8452-0274-1BABB40B73B0}"/>
              </a:ext>
            </a:extLst>
          </p:cNvPr>
          <p:cNvSpPr txBox="1"/>
          <p:nvPr/>
        </p:nvSpPr>
        <p:spPr>
          <a:xfrm>
            <a:off x="196770" y="487120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서류전형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72DF7A0-500D-DD18-CF8B-ADB628F23A47}"/>
              </a:ext>
            </a:extLst>
          </p:cNvPr>
          <p:cNvSpPr txBox="1"/>
          <p:nvPr/>
        </p:nvSpPr>
        <p:spPr>
          <a:xfrm>
            <a:off x="2854129" y="4871207"/>
            <a:ext cx="684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/>
              <a:t>1</a:t>
            </a:r>
            <a:r>
              <a:rPr lang="ko-KR" altLang="en-US" sz="1100" dirty="0" err="1"/>
              <a:t>차면접</a:t>
            </a:r>
            <a:endParaRPr lang="ko-KR" altLang="en-US" sz="11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4DC2C6-9F9B-3C2F-42F2-949C3300C02E}"/>
              </a:ext>
            </a:extLst>
          </p:cNvPr>
          <p:cNvSpPr txBox="1"/>
          <p:nvPr/>
        </p:nvSpPr>
        <p:spPr>
          <a:xfrm>
            <a:off x="5784809" y="4877987"/>
            <a:ext cx="684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2</a:t>
            </a:r>
            <a:r>
              <a:rPr lang="ko-KR" altLang="en-US" sz="1100" dirty="0" err="1"/>
              <a:t>차면접</a:t>
            </a:r>
            <a:endParaRPr lang="ko-KR" altLang="en-US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4FD7E6-03D2-4CE3-6A6F-0F2DE01F9885}"/>
              </a:ext>
            </a:extLst>
          </p:cNvPr>
          <p:cNvSpPr txBox="1"/>
          <p:nvPr/>
        </p:nvSpPr>
        <p:spPr>
          <a:xfrm>
            <a:off x="8453860" y="4908228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최종합격</a:t>
            </a:r>
          </a:p>
        </p:txBody>
      </p:sp>
      <p:sp>
        <p:nvSpPr>
          <p:cNvPr id="27" name="Rectangle 1">
            <a:extLst>
              <a:ext uri="{FF2B5EF4-FFF2-40B4-BE49-F238E27FC236}">
                <a16:creationId xmlns:a16="http://schemas.microsoft.com/office/drawing/2014/main" id="{5A8EB108-03DB-0494-FD1B-F875694D1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247" y="4329178"/>
            <a:ext cx="1956620" cy="2308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latinLnBrk="0"/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함께하기 위한 여정</a:t>
            </a:r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ko-KR" altLang="ko-KR" sz="10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8" name="Rectangle 1">
            <a:extLst>
              <a:ext uri="{FF2B5EF4-FFF2-40B4-BE49-F238E27FC236}">
                <a16:creationId xmlns:a16="http://schemas.microsoft.com/office/drawing/2014/main" id="{9B54C3FF-E30F-EDC9-4D9B-660A0A830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501" y="3039476"/>
            <a:ext cx="7602457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7" latinLnBrk="0"/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함께하기 위한 방법</a:t>
            </a:r>
            <a:r>
              <a:rPr lang="en-US" altLang="ko-KR" sz="1500" b="1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접수기간 </a:t>
            </a:r>
            <a:r>
              <a:rPr lang="en-US" altLang="ko-KR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상시채용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접수방법 </a:t>
            </a:r>
            <a:r>
              <a:rPr lang="en-US" altLang="ko-KR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사람인 입사지원</a:t>
            </a:r>
            <a:endParaRPr lang="en-US" altLang="ko-KR" sz="1500" dirty="0">
              <a:solidFill>
                <a:srgbClr val="22222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44" indent="-285744" defTabSz="914377" latinLnBrk="0">
              <a:buFont typeface="Arial" panose="020B0604020202020204" pitchFamily="34" charset="0"/>
              <a:buChar char="•"/>
            </a:pP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이력서 양식 </a:t>
            </a:r>
            <a:r>
              <a:rPr lang="en-US" altLang="ko-KR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500" dirty="0">
                <a:solidFill>
                  <a:srgbClr val="22222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사람인 이력서 양식</a:t>
            </a:r>
            <a:endParaRPr lang="ko-KR" altLang="ko-KR" sz="10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1230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00000000000000000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2000000000000000000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Times New Roman"/>
      </a:majorFont>
      <a:minorFont>
        <a:latin typeface="함초롬돋움"/>
        <a:ea typeface="함초롬돋움"/>
        <a:cs typeface="Times New Roman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820</Words>
  <Application>Microsoft Office PowerPoint</Application>
  <PresentationFormat>와이드스크린</PresentationFormat>
  <Paragraphs>172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나눔고딕</vt:lpstr>
      <vt:lpstr>맑은 고딕</vt:lpstr>
      <vt:lpstr>맑은 고딕</vt:lpstr>
      <vt:lpstr>함초롬돋움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윤다영</dc:creator>
  <cp:lastModifiedBy>mdc_ntss_17</cp:lastModifiedBy>
  <cp:revision>13</cp:revision>
  <dcterms:created xsi:type="dcterms:W3CDTF">2023-07-20T02:32:48Z</dcterms:created>
  <dcterms:modified xsi:type="dcterms:W3CDTF">2023-11-01T07:38:24Z</dcterms:modified>
  <cp:version>1000.0000.01</cp:version>
</cp:coreProperties>
</file>